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s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0" r:id="rId7"/>
    <p:sldId id="269" r:id="rId8"/>
    <p:sldId id="270" r:id="rId9"/>
    <p:sldId id="263" r:id="rId10"/>
    <p:sldId id="272" r:id="rId11"/>
    <p:sldId id="264" r:id="rId12"/>
    <p:sldId id="271" r:id="rId13"/>
    <p:sldId id="267" r:id="rId14"/>
    <p:sldId id="265" r:id="rId15"/>
    <p:sldId id="266" r:id="rId16"/>
    <p:sldId id="268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42"/>
    <p:restoredTop sz="94650"/>
  </p:normalViewPr>
  <p:slideViewPr>
    <p:cSldViewPr snapToGrid="0">
      <p:cViewPr>
        <p:scale>
          <a:sx n="62" d="100"/>
          <a:sy n="62" d="100"/>
        </p:scale>
        <p:origin x="144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C0D48E-FFA2-BDFF-9D84-35792140A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C538FD1-6445-DA8E-1346-BB9ED43E5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E1181D-D9C6-1555-F9D8-72BA47CD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D715ED-6503-FABB-019D-E52F3396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DF4671-3CC2-935F-99F7-315198AB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7123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7D85D-F6B5-23A8-D940-0719F9B9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43318C-A577-3977-BBD4-B3CC6835E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F04FE8-77F4-0D90-778E-FEB25301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8EF677-5146-C9C5-DB7F-AD0E623B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B42BCD-5C92-6777-2DA8-BFFF50BB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16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F761BD5-091C-B301-1CC2-8443BE3BE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5EF7F9F-DDA4-6D27-4EFF-ABBE4B5FC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7AE282-B990-93CD-9BBF-1C995FEB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D834B2-9C30-78F6-444E-E34947B71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B5BBB8-BA0B-0215-B5FF-0547DE33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9660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FFF32A-65AD-F26C-048D-58961C7A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476A6E-4C06-CC4E-153F-9121085BD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3A1140-6C1B-663C-052D-10EB4C6CD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270EC7-F563-617D-F198-919CA321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842393-D94C-D8A9-A1F7-4076EC96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371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A561D1-6024-122E-FEED-94D62590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4BF3E3D-5B66-CE11-230A-0FEE21EEC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E4C336-7722-AF51-777E-0F81EE2C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C0343B-D143-1BC1-6868-364A4FCF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093778-E68E-78D0-7E58-1DCA86F2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85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A93DA-6AB0-B784-E832-25A40912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FCCD68-66BA-15F4-A559-A3C23A9D1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B8C1CB5-B398-415B-9C94-1EB3E6173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EDEE47B-0FDD-7C49-CE27-72E6A0B9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5BF9B3-781F-BE13-FF12-FF593113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8E3E50-ED50-7088-8BED-E445828F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430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AAAAD0-5710-A6FC-3A30-1C58CA0B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C4EE4-EC45-E4DC-6BE4-626EE575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35085F-4EEC-C612-8CCA-02F0910D6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FC69E1D-8EE4-835A-4C1C-94968B713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FD32A3C-2365-AE00-96A0-5AF02418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4CCDA64-B627-FCA0-F155-119474E64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4FDE503-D52F-23F1-C8D9-EFF8FC58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883E903-9B27-1AEC-6B23-60FD3777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59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6732BB-80DA-6E0D-5346-9F56316F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FD3FE38-E53F-4D9B-F79B-9DA66909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53A89E3-C1ED-F3B8-391D-620230F8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08C52F-2555-7D52-2699-C3D2E152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43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5761DAA-4209-826E-9E52-BFBED7FEB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60CE0F8-3CCC-F6D1-6301-97669425A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29A954-E1A5-E656-3320-3D7230EEC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4132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F918B-E219-7675-EB83-A47C03BD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A32327-02B9-D004-80A5-CC6A5E87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005DCA-C3D5-08B1-0900-00E25977D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62F40F-FBD6-3F17-BC26-75A0FD73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7EE18F-C0E8-3F10-A6BD-E730E8F7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9FB7EB-5648-E442-08BD-E01668A9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755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C739B-9E4D-4C22-4CF0-B0B64067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C4A5776-C7A4-E1E6-88D9-28255C796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2EC27F-3603-C122-4D14-029ACDCB5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C6910D-9907-01A7-BD75-104DCD0F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BC7703-B03B-A04D-A4D7-C8146B3D3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93EE8C-EFC1-88E2-EC35-00561FEA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49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0229B7E-DAD6-8C4F-4115-57E2F60A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21C5B2-23F7-591E-02CB-339634485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CB2184-5E13-18AC-A19C-2256E3460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70E8E-F9F4-2542-A01F-F712CB66B7B5}" type="datetimeFigureOut">
              <a:rPr lang="it-IT" smtClean="0"/>
              <a:t>17/12/23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E3F260-EE41-E995-1AFB-B79EC50C7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E10B80-918D-0052-464A-1A8A94D25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1A81-D016-D244-B3DF-5A2505FEC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7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roblogs.nl/2013/10/02/zonneschild-james-webb-telescope-bijna-klaar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OiGZZ9LU0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440057/free-photo-image-galaxy-nasa-astrology" TargetMode="External"/><Relationship Id="rId7" Type="http://schemas.openxmlformats.org/officeDocument/2006/relationships/hyperlink" Target="https://pxhere.com/pt/photo/741629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!s"/><Relationship Id="rId5" Type="http://schemas.openxmlformats.org/officeDocument/2006/relationships/hyperlink" Target="https://fr.wikipedia.org/wiki/Liste_d'exoplan%C3%A8tes_potentiellement_habitables" TargetMode="Externa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re.it/18-07-2022/763322-lattesa-e-finita-ecco-le-foto-catturate-dal-james-webb-telescope/" TargetMode="External"/><Relationship Id="rId3" Type="http://schemas.openxmlformats.org/officeDocument/2006/relationships/hyperlink" Target="https://es.wikipedia.org/wiki/Telescopio_espacial_James_Webb" TargetMode="External"/><Relationship Id="rId7" Type="http://schemas.openxmlformats.org/officeDocument/2006/relationships/hyperlink" Target="https://www.geopop.it/la-straordinaria-immagine-catturata-dal-telescopio-james-webb-mostra-i-pilastri-della-creazione/" TargetMode="External"/><Relationship Id="rId2" Type="http://schemas.openxmlformats.org/officeDocument/2006/relationships/hyperlink" Target="https://es.wikipedia.org/wiki/Telescopio_espacial_Hubb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cus.it/scienza/spazio/james-webb-space-telescope-prime-foto" TargetMode="External"/><Relationship Id="rId5" Type="http://schemas.openxmlformats.org/officeDocument/2006/relationships/hyperlink" Target="https://www.geopop.it/james-webb-space-telescope/" TargetMode="External"/><Relationship Id="rId4" Type="http://schemas.openxmlformats.org/officeDocument/2006/relationships/hyperlink" Target="https://www.youtube.com/watch?v=4zbCEV9lV5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zbCEV9lV5I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webbtelescope/5284291105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webbtelescope/50013626436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391308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versetoday.com/tag/james-webb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ubble_backup_mirror.jpg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74AF35-2A0A-B33F-D876-6F9BE4BF3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78CE86-FE7F-0B11-1BDC-137A958604F4}"/>
              </a:ext>
            </a:extLst>
          </p:cNvPr>
          <p:cNvSpPr txBox="1"/>
          <p:nvPr/>
        </p:nvSpPr>
        <p:spPr>
          <a:xfrm>
            <a:off x="3228067" y="360156"/>
            <a:ext cx="573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i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TELESCOPIO ESPACIAL JAMES WEBB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A0D55E-FECA-93C2-4129-CDAA5F983EDD}"/>
              </a:ext>
            </a:extLst>
          </p:cNvPr>
          <p:cNvSpPr txBox="1"/>
          <p:nvPr/>
        </p:nvSpPr>
        <p:spPr>
          <a:xfrm>
            <a:off x="5251954" y="821821"/>
            <a:ext cx="168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Francesco Mirra</a:t>
            </a:r>
          </a:p>
        </p:txBody>
      </p:sp>
    </p:spTree>
    <p:extLst>
      <p:ext uri="{BB962C8B-B14F-4D97-AF65-F5344CB8AC3E}">
        <p14:creationId xmlns:p14="http://schemas.microsoft.com/office/powerpoint/2010/main" val="166916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9F0C6C-3C77-9E09-3E21-B81BDB4C0862}"/>
              </a:ext>
            </a:extLst>
          </p:cNvPr>
          <p:cNvSpPr txBox="1"/>
          <p:nvPr/>
        </p:nvSpPr>
        <p:spPr>
          <a:xfrm>
            <a:off x="1010652" y="385010"/>
            <a:ext cx="4169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u="sng">
                <a:solidFill>
                  <a:schemeClr val="accent5"/>
                </a:solidFill>
              </a:rPr>
              <a:t>Aplicaciones actuales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EB8E3A-0EFF-DFCE-BCEF-970263FCC61E}"/>
              </a:ext>
            </a:extLst>
          </p:cNvPr>
          <p:cNvSpPr txBox="1"/>
          <p:nvPr/>
        </p:nvSpPr>
        <p:spPr>
          <a:xfrm>
            <a:off x="1010652" y="1425039"/>
            <a:ext cx="86333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Desde que comenzó su misión, el telescopio ha enviado muchas informaciones importantes a través de las imágenes tomadas gracias a su tecnología infrarroja</a:t>
            </a:r>
          </a:p>
          <a:p>
            <a:endParaRPr lang="es-ES_tradnl" sz="2400" dirty="0"/>
          </a:p>
          <a:p>
            <a:r>
              <a:rPr lang="es-ES_tradnl" sz="2400" dirty="0"/>
              <a:t>Con estas fotos, el telescopio nos muestra el universo como nunca antes lo habíamos visto.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9146F8-81BF-29EA-7266-0EEFFF13C4AC}"/>
              </a:ext>
            </a:extLst>
          </p:cNvPr>
          <p:cNvSpPr txBox="1"/>
          <p:nvPr/>
        </p:nvSpPr>
        <p:spPr>
          <a:xfrm>
            <a:off x="1010652" y="4320973"/>
            <a:ext cx="486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2"/>
              </a:rPr>
              <a:t>https://</a:t>
            </a:r>
            <a:r>
              <a:rPr lang="es-ES_tradnl" dirty="0" err="1">
                <a:hlinkClick r:id="rId2"/>
              </a:rPr>
              <a:t>www.youtube.com</a:t>
            </a:r>
            <a:r>
              <a:rPr lang="es-ES_tradnl" dirty="0">
                <a:hlinkClick r:id="rId2"/>
              </a:rPr>
              <a:t>/</a:t>
            </a:r>
            <a:r>
              <a:rPr lang="es-ES_tradnl" dirty="0" err="1">
                <a:hlinkClick r:id="rId2"/>
              </a:rPr>
              <a:t>watch?v</a:t>
            </a:r>
            <a:r>
              <a:rPr lang="es-ES_tradnl" dirty="0">
                <a:hlinkClick r:id="rId2"/>
              </a:rPr>
              <a:t>=kOiGZZ9LU0I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915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FAB8DE-6447-AAD3-D85B-F8FA8A180C2F}"/>
              </a:ext>
            </a:extLst>
          </p:cNvPr>
          <p:cNvSpPr txBox="1"/>
          <p:nvPr/>
        </p:nvSpPr>
        <p:spPr>
          <a:xfrm>
            <a:off x="1010652" y="385010"/>
            <a:ext cx="4169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u="sng">
                <a:solidFill>
                  <a:schemeClr val="accent5"/>
                </a:solidFill>
              </a:rPr>
              <a:t>Aplicaciones actuales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F774875-A00C-D93F-2A47-A46FC3422E3A}"/>
              </a:ext>
            </a:extLst>
          </p:cNvPr>
          <p:cNvSpPr txBox="1"/>
          <p:nvPr/>
        </p:nvSpPr>
        <p:spPr>
          <a:xfrm>
            <a:off x="1010652" y="1920498"/>
            <a:ext cx="5303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En una de las primeras fotos se puede ver la “Nebulosa de la Carena”, una de las nebulosas más grandes y brillantes, a 7600 años luz. </a:t>
            </a:r>
          </a:p>
        </p:txBody>
      </p:sp>
      <p:pic>
        <p:nvPicPr>
          <p:cNvPr id="12" name="Immagine 11" descr="Immagine che contiene Spazio esterno, Oggetto astronomico, spazio, Universo&#10;&#10;Descrizione generata automaticamente">
            <a:extLst>
              <a:ext uri="{FF2B5EF4-FFF2-40B4-BE49-F238E27FC236}">
                <a16:creationId xmlns:a16="http://schemas.microsoft.com/office/drawing/2014/main" id="{1DD60240-CD3D-2650-0BA2-68024FD64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19" y="745803"/>
            <a:ext cx="4734295" cy="268319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D84DC62-7872-85F4-4B54-3726EEAD981C}"/>
              </a:ext>
            </a:extLst>
          </p:cNvPr>
          <p:cNvSpPr txBox="1"/>
          <p:nvPr/>
        </p:nvSpPr>
        <p:spPr>
          <a:xfrm>
            <a:off x="1010652" y="1365663"/>
            <a:ext cx="332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2400"/>
              <a:t>Nebulosa de la Carena</a:t>
            </a:r>
          </a:p>
        </p:txBody>
      </p:sp>
      <p:pic>
        <p:nvPicPr>
          <p:cNvPr id="14" name="Immagine 13" descr="Immagine che contiene Spazio esterno, spazio, Universo, astronomia&#10;&#10;Descrizione generata automaticamente">
            <a:extLst>
              <a:ext uri="{FF2B5EF4-FFF2-40B4-BE49-F238E27FC236}">
                <a16:creationId xmlns:a16="http://schemas.microsoft.com/office/drawing/2014/main" id="{0D08FBB6-3809-E459-E3D3-5440F8F66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587" y="3837376"/>
            <a:ext cx="2798358" cy="256699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9CDF5A-2DD6-B3F7-FCA7-12F69BE6C1D2}"/>
              </a:ext>
            </a:extLst>
          </p:cNvPr>
          <p:cNvSpPr txBox="1"/>
          <p:nvPr/>
        </p:nvSpPr>
        <p:spPr>
          <a:xfrm>
            <a:off x="1010652" y="4014173"/>
            <a:ext cx="3528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ES_tradnl" sz="2400"/>
              <a:t>El Quinteto de Stephan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8FB0340-344C-EB5D-71DC-DCDDF4A511F8}"/>
              </a:ext>
            </a:extLst>
          </p:cNvPr>
          <p:cNvSpPr txBox="1"/>
          <p:nvPr/>
        </p:nvSpPr>
        <p:spPr>
          <a:xfrm>
            <a:off x="1010652" y="4615174"/>
            <a:ext cx="4659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El Quinteto de Stephan es un grupo de cinco galaxias situado a 290 millones de años luz en la constelación de Pegaso. Fue el primer grupo compacto de galaxias que se descubrió y es el más estudiado de todos los cúmulos compactos de galaxias.</a:t>
            </a:r>
          </a:p>
        </p:txBody>
      </p:sp>
    </p:spTree>
    <p:extLst>
      <p:ext uri="{BB962C8B-B14F-4D97-AF65-F5344CB8AC3E}">
        <p14:creationId xmlns:p14="http://schemas.microsoft.com/office/powerpoint/2010/main" val="379947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9AE738-D55B-63C8-9863-515C6FD31052}"/>
              </a:ext>
            </a:extLst>
          </p:cNvPr>
          <p:cNvSpPr txBox="1"/>
          <p:nvPr/>
        </p:nvSpPr>
        <p:spPr>
          <a:xfrm>
            <a:off x="1010652" y="385010"/>
            <a:ext cx="4169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u="sng">
                <a:solidFill>
                  <a:schemeClr val="accent5"/>
                </a:solidFill>
              </a:rPr>
              <a:t>Aplicaciones actuales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DE4393-4271-69DC-FA52-F49DC0278984}"/>
              </a:ext>
            </a:extLst>
          </p:cNvPr>
          <p:cNvSpPr txBox="1"/>
          <p:nvPr/>
        </p:nvSpPr>
        <p:spPr>
          <a:xfrm>
            <a:off x="1010652" y="1445888"/>
            <a:ext cx="1827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s-ES_tradnl" sz="2400"/>
              <a:t>WASP-96b</a:t>
            </a:r>
          </a:p>
        </p:txBody>
      </p:sp>
      <p:pic>
        <p:nvPicPr>
          <p:cNvPr id="9" name="Immagine 8" descr="Immagine che contiene testo, schermata, Software multimediale, Spazio esterno&#10;&#10;Descrizione generata automaticamente">
            <a:extLst>
              <a:ext uri="{FF2B5EF4-FFF2-40B4-BE49-F238E27FC236}">
                <a16:creationId xmlns:a16="http://schemas.microsoft.com/office/drawing/2014/main" id="{BB60D1C2-625E-8036-C9BE-EDAFAC96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070" y="1137711"/>
            <a:ext cx="4169729" cy="26305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700142-97AB-8E51-63AA-626C11996FB7}"/>
              </a:ext>
            </a:extLst>
          </p:cNvPr>
          <p:cNvSpPr txBox="1"/>
          <p:nvPr/>
        </p:nvSpPr>
        <p:spPr>
          <a:xfrm>
            <a:off x="1010652" y="1950680"/>
            <a:ext cx="5295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0" i="0">
                <a:effectLst/>
                <a:latin typeface="Work Sans" panose="020F0502020204030204" pitchFamily="34" charset="0"/>
              </a:rPr>
              <a:t>es un exoplaneta gigante gaseoso descubierto en 2014 que se encuentra a unos 1.150 años luz de la Tierra. Este planeta joviano caliente órbita alrededor de su estrella cada 3,4 días y su masa es aproximadamente la mitad de la de Júpiter.</a:t>
            </a:r>
            <a:endParaRPr lang="es-ES_tradnl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F65C649-2AEB-ACA0-CDA5-2E9AA507B0BC}"/>
              </a:ext>
            </a:extLst>
          </p:cNvPr>
          <p:cNvSpPr txBox="1"/>
          <p:nvPr/>
        </p:nvSpPr>
        <p:spPr>
          <a:xfrm>
            <a:off x="1010652" y="4548250"/>
            <a:ext cx="3733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s-ES_tradnl" sz="2400"/>
              <a:t>La nebulosa del Anillo Sur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FA880CE-AD53-2BEB-0942-D6359C935599}"/>
              </a:ext>
            </a:extLst>
          </p:cNvPr>
          <p:cNvSpPr txBox="1"/>
          <p:nvPr/>
        </p:nvSpPr>
        <p:spPr>
          <a:xfrm>
            <a:off x="1010652" y="5088946"/>
            <a:ext cx="5841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una nebulosa planetaria (una envoltura incandescente de gas expulsado en la fase final de la vida de las estrellas). Tiene un diámetro de aproximadamente medio año luz y se encuentra a 2000 años luz de la Tierra.</a:t>
            </a:r>
          </a:p>
        </p:txBody>
      </p:sp>
      <p:pic>
        <p:nvPicPr>
          <p:cNvPr id="14" name="Immagine 13" descr="Immagine che contiene Universo, Spazio esterno, Oggetto astronomico, spazio&#10;&#10;Descrizione generata automaticamente">
            <a:extLst>
              <a:ext uri="{FF2B5EF4-FFF2-40B4-BE49-F238E27FC236}">
                <a16:creationId xmlns:a16="http://schemas.microsoft.com/office/drawing/2014/main" id="{26706816-9F0F-10C5-E6D6-B66CBA816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210" y="4199682"/>
            <a:ext cx="5189451" cy="23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21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6A4061-F812-A482-E381-DACF35E9BFE4}"/>
              </a:ext>
            </a:extLst>
          </p:cNvPr>
          <p:cNvSpPr txBox="1"/>
          <p:nvPr/>
        </p:nvSpPr>
        <p:spPr>
          <a:xfrm>
            <a:off x="1010652" y="393032"/>
            <a:ext cx="346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u="sng">
                <a:solidFill>
                  <a:schemeClr val="accent5"/>
                </a:solidFill>
              </a:rPr>
              <a:t>Curva de Gartner</a:t>
            </a:r>
          </a:p>
        </p:txBody>
      </p:sp>
      <p:pic>
        <p:nvPicPr>
          <p:cNvPr id="3" name="Immagine 2" descr="Immagine che contiene diagramma, schermata, testo, linea&#10;&#10;Descrizione generata automaticamente">
            <a:extLst>
              <a:ext uri="{FF2B5EF4-FFF2-40B4-BE49-F238E27FC236}">
                <a16:creationId xmlns:a16="http://schemas.microsoft.com/office/drawing/2014/main" id="{75800F98-5221-3A2D-37FA-F73D6155C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54" y="1215500"/>
            <a:ext cx="6650892" cy="44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38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EF3CEB-7C65-F80C-53CF-65B82803117A}"/>
              </a:ext>
            </a:extLst>
          </p:cNvPr>
          <p:cNvSpPr txBox="1"/>
          <p:nvPr/>
        </p:nvSpPr>
        <p:spPr>
          <a:xfrm>
            <a:off x="1021278" y="427512"/>
            <a:ext cx="25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u="sng">
                <a:solidFill>
                  <a:schemeClr val="accent5"/>
                </a:solidFill>
              </a:rPr>
              <a:t>Expectativas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E9C970-1BE9-E575-7D6A-1B14872C2790}"/>
              </a:ext>
            </a:extLst>
          </p:cNvPr>
          <p:cNvSpPr txBox="1"/>
          <p:nvPr/>
        </p:nvSpPr>
        <p:spPr>
          <a:xfrm>
            <a:off x="1021278" y="1386995"/>
            <a:ext cx="3562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2400"/>
              <a:t>Nacimiento de Estrellas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718390-187B-BC40-AAE3-E1497932B58D}"/>
              </a:ext>
            </a:extLst>
          </p:cNvPr>
          <p:cNvSpPr txBox="1"/>
          <p:nvPr/>
        </p:nvSpPr>
        <p:spPr>
          <a:xfrm>
            <a:off x="1365504" y="1848660"/>
            <a:ext cx="6230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Esperamos que el JWST nos revele detalles nunca antes vistos sobre cómo se forman y evolucionan las estrellas </a:t>
            </a:r>
          </a:p>
        </p:txBody>
      </p:sp>
      <p:pic>
        <p:nvPicPr>
          <p:cNvPr id="8" name="Immagine 7" descr="Immagine che contiene spazio, Universo, Oggetto astronomico, Spazio esterno&#10;&#10;Descrizione generata automaticamente">
            <a:extLst>
              <a:ext uri="{FF2B5EF4-FFF2-40B4-BE49-F238E27FC236}">
                <a16:creationId xmlns:a16="http://schemas.microsoft.com/office/drawing/2014/main" id="{52388CDB-A6BC-D8CB-CB9A-26F5645C1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63138" y="1259522"/>
            <a:ext cx="1995804" cy="149685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6C04B6-F5B1-4347-EB8A-1F526D288791}"/>
              </a:ext>
            </a:extLst>
          </p:cNvPr>
          <p:cNvSpPr txBox="1"/>
          <p:nvPr/>
        </p:nvSpPr>
        <p:spPr>
          <a:xfrm>
            <a:off x="1021278" y="3198167"/>
            <a:ext cx="3933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ES_tradnl" sz="2400"/>
              <a:t>Exploración de Exoplanetas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C55581-F3C0-ED58-079A-D7CE2ADB6A4F}"/>
              </a:ext>
            </a:extLst>
          </p:cNvPr>
          <p:cNvSpPr txBox="1"/>
          <p:nvPr/>
        </p:nvSpPr>
        <p:spPr>
          <a:xfrm>
            <a:off x="1365503" y="3722039"/>
            <a:ext cx="6230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Buscaremos atmósferas y condiciones propicias para la vida en otros sistemas estelares</a:t>
            </a:r>
          </a:p>
        </p:txBody>
      </p:sp>
      <p:pic>
        <p:nvPicPr>
          <p:cNvPr id="12" name="Immagine 11" descr="Immagine che contiene Oggetto astronomico, spazio, Spazio esterno, pianeta&#10;&#10;Descrizione generata automaticamente">
            <a:extLst>
              <a:ext uri="{FF2B5EF4-FFF2-40B4-BE49-F238E27FC236}">
                <a16:creationId xmlns:a16="http://schemas.microsoft.com/office/drawing/2014/main" id="{B92679CF-4398-9E5B-7FEC-A64EC478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63138" y="3148306"/>
            <a:ext cx="1995804" cy="149685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DF631C8-9521-A5F8-1EA1-A7CFC08F29BD}"/>
              </a:ext>
            </a:extLst>
          </p:cNvPr>
          <p:cNvSpPr txBox="1"/>
          <p:nvPr/>
        </p:nvSpPr>
        <p:spPr>
          <a:xfrm>
            <a:off x="1021278" y="5009339"/>
            <a:ext cx="424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s-ES_tradnl" sz="2400"/>
              <a:t>Mapeo del Universo Primitivo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B2ACCF-C796-DAF3-A35A-AA648ABE7AC4}"/>
              </a:ext>
            </a:extLst>
          </p:cNvPr>
          <p:cNvSpPr txBox="1"/>
          <p:nvPr/>
        </p:nvSpPr>
        <p:spPr>
          <a:xfrm>
            <a:off x="1365503" y="5659013"/>
            <a:ext cx="6230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Nos ayudará a comprender mejor cómo se formaron las primeras galaxias y estructuras cósmicas</a:t>
            </a:r>
          </a:p>
        </p:txBody>
      </p:sp>
      <p:pic>
        <p:nvPicPr>
          <p:cNvPr id="18" name="Immagine 17" descr="Immagine che contiene Spazio esterno, spazio, Universo, Oggetto astronomico&#10;&#10;Descrizione generata automaticamente">
            <a:extLst>
              <a:ext uri="{FF2B5EF4-FFF2-40B4-BE49-F238E27FC236}">
                <a16:creationId xmlns:a16="http://schemas.microsoft.com/office/drawing/2014/main" id="{92480387-24F7-6FCF-EC0E-306C1D771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68790" y="5037090"/>
            <a:ext cx="1990152" cy="14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36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4FD881-0CE7-FC0B-DAA9-74862771359A}"/>
              </a:ext>
            </a:extLst>
          </p:cNvPr>
          <p:cNvSpPr txBox="1"/>
          <p:nvPr/>
        </p:nvSpPr>
        <p:spPr>
          <a:xfrm>
            <a:off x="4774163" y="404465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u="sng" dirty="0">
                <a:solidFill>
                  <a:schemeClr val="accent5"/>
                </a:solidFill>
              </a:rPr>
              <a:t>Conclusiones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16C9FF5-72B3-67FF-C26D-9704D396381B}"/>
              </a:ext>
            </a:extLst>
          </p:cNvPr>
          <p:cNvSpPr txBox="1"/>
          <p:nvPr/>
        </p:nvSpPr>
        <p:spPr>
          <a:xfrm>
            <a:off x="2904608" y="1755287"/>
            <a:ext cx="638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El telescopio Webb es El Futuro de la Astronomía.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E8756A-5C71-7524-E50B-89C761BF76EC}"/>
              </a:ext>
            </a:extLst>
          </p:cNvPr>
          <p:cNvSpPr txBox="1"/>
          <p:nvPr/>
        </p:nvSpPr>
        <p:spPr>
          <a:xfrm>
            <a:off x="2904609" y="2731439"/>
            <a:ext cx="6849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El lanzamiento del telescopio no solo cambiará nuestra comprensión del cosmos, sino que también nos inspirará a seguir explorando y expandiendo los límites de nuestro conocimiento</a:t>
            </a:r>
          </a:p>
        </p:txBody>
      </p:sp>
    </p:spTree>
    <p:extLst>
      <p:ext uri="{BB962C8B-B14F-4D97-AF65-F5344CB8AC3E}">
        <p14:creationId xmlns:p14="http://schemas.microsoft.com/office/powerpoint/2010/main" val="1611077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F0199-A6B3-F128-1C71-53A5E1604011}"/>
              </a:ext>
            </a:extLst>
          </p:cNvPr>
          <p:cNvSpPr txBox="1"/>
          <p:nvPr/>
        </p:nvSpPr>
        <p:spPr>
          <a:xfrm>
            <a:off x="1018674" y="336885"/>
            <a:ext cx="229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u="sng">
                <a:solidFill>
                  <a:schemeClr val="accent5"/>
                </a:solidFill>
              </a:rPr>
              <a:t>Bibliografía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5C6AD8-3786-A087-9F2B-6A9768525919}"/>
              </a:ext>
            </a:extLst>
          </p:cNvPr>
          <p:cNvSpPr txBox="1"/>
          <p:nvPr/>
        </p:nvSpPr>
        <p:spPr>
          <a:xfrm>
            <a:off x="1018674" y="1274857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>
                <a:hlinkClick r:id="rId2"/>
              </a:rPr>
              <a:t>https://es.wikipedia.org/wiki/Telescopio_espacial_Hubble</a:t>
            </a:r>
            <a:endParaRPr lang="es-ES_tradnl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660A231-19DF-B009-22BB-A9FF83A531BE}"/>
              </a:ext>
            </a:extLst>
          </p:cNvPr>
          <p:cNvSpPr txBox="1"/>
          <p:nvPr/>
        </p:nvSpPr>
        <p:spPr>
          <a:xfrm>
            <a:off x="1018674" y="1919768"/>
            <a:ext cx="6321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>
                <a:hlinkClick r:id="rId3"/>
              </a:rPr>
              <a:t>https://es.wikipedia.org/wiki/Telescopio_espacial_James_Webb</a:t>
            </a:r>
            <a:endParaRPr lang="es-ES_tradnl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28535A-F846-EEA9-C1F2-54C14E83AD5B}"/>
              </a:ext>
            </a:extLst>
          </p:cNvPr>
          <p:cNvSpPr txBox="1"/>
          <p:nvPr/>
        </p:nvSpPr>
        <p:spPr>
          <a:xfrm>
            <a:off x="1018674" y="2564679"/>
            <a:ext cx="508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>
                <a:hlinkClick r:id="rId4"/>
              </a:rPr>
              <a:t>https://www.youtube.com/watch?v=4zbCEV9lV5I</a:t>
            </a:r>
            <a:endParaRPr lang="es-ES_tradnl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125A7C-BEBE-CBA4-EBB9-DB6355D43A1B}"/>
              </a:ext>
            </a:extLst>
          </p:cNvPr>
          <p:cNvSpPr txBox="1"/>
          <p:nvPr/>
        </p:nvSpPr>
        <p:spPr>
          <a:xfrm>
            <a:off x="1018674" y="3209590"/>
            <a:ext cx="525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hlinkClick r:id="rId5"/>
              </a:rPr>
              <a:t>https://www.geopop.it/james-</a:t>
            </a:r>
            <a:r>
              <a:rPr lang="es-ES_tradnl" err="1">
                <a:hlinkClick r:id="rId5"/>
              </a:rPr>
              <a:t>webb</a:t>
            </a:r>
            <a:r>
              <a:rPr lang="es-ES_tradnl">
                <a:hlinkClick r:id="rId5"/>
              </a:rPr>
              <a:t>-</a:t>
            </a:r>
            <a:r>
              <a:rPr lang="es-ES_tradnl" err="1">
                <a:hlinkClick r:id="rId5"/>
              </a:rPr>
              <a:t>space-telescope</a:t>
            </a:r>
            <a:r>
              <a:rPr lang="es-ES_tradnl">
                <a:hlinkClick r:id="rId5"/>
              </a:rPr>
              <a:t>/</a:t>
            </a:r>
            <a:endParaRPr lang="es-ES_tradnl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E72B50-34A2-838B-9160-378319DBF10D}"/>
              </a:ext>
            </a:extLst>
          </p:cNvPr>
          <p:cNvSpPr txBox="1"/>
          <p:nvPr/>
        </p:nvSpPr>
        <p:spPr>
          <a:xfrm>
            <a:off x="1018674" y="3854501"/>
            <a:ext cx="745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hlinkClick r:id="rId6"/>
              </a:rPr>
              <a:t>https://www.focus.it/</a:t>
            </a:r>
            <a:r>
              <a:rPr lang="es-ES_tradnl" err="1">
                <a:hlinkClick r:id="rId6"/>
              </a:rPr>
              <a:t>scienza</a:t>
            </a:r>
            <a:r>
              <a:rPr lang="es-ES_tradnl">
                <a:hlinkClick r:id="rId6"/>
              </a:rPr>
              <a:t>/</a:t>
            </a:r>
            <a:r>
              <a:rPr lang="es-ES_tradnl" err="1">
                <a:hlinkClick r:id="rId6"/>
              </a:rPr>
              <a:t>spazio</a:t>
            </a:r>
            <a:r>
              <a:rPr lang="es-ES_tradnl">
                <a:hlinkClick r:id="rId6"/>
              </a:rPr>
              <a:t>/james-</a:t>
            </a:r>
            <a:r>
              <a:rPr lang="es-ES_tradnl" err="1">
                <a:hlinkClick r:id="rId6"/>
              </a:rPr>
              <a:t>webb</a:t>
            </a:r>
            <a:r>
              <a:rPr lang="es-ES_tradnl">
                <a:hlinkClick r:id="rId6"/>
              </a:rPr>
              <a:t>-</a:t>
            </a:r>
            <a:r>
              <a:rPr lang="es-ES_tradnl" err="1">
                <a:hlinkClick r:id="rId6"/>
              </a:rPr>
              <a:t>space</a:t>
            </a:r>
            <a:r>
              <a:rPr lang="es-ES_tradnl">
                <a:hlinkClick r:id="rId6"/>
              </a:rPr>
              <a:t>-</a:t>
            </a:r>
            <a:r>
              <a:rPr lang="es-ES_tradnl" err="1">
                <a:hlinkClick r:id="rId6"/>
              </a:rPr>
              <a:t>telescope</a:t>
            </a:r>
            <a:r>
              <a:rPr lang="es-ES_tradnl">
                <a:hlinkClick r:id="rId6"/>
              </a:rPr>
              <a:t>-prime-foto</a:t>
            </a:r>
            <a:endParaRPr lang="es-ES_tradnl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7A4281-9FB5-8326-AB0A-6EE93B111AAF}"/>
              </a:ext>
            </a:extLst>
          </p:cNvPr>
          <p:cNvSpPr txBox="1"/>
          <p:nvPr/>
        </p:nvSpPr>
        <p:spPr>
          <a:xfrm>
            <a:off x="1018674" y="4497992"/>
            <a:ext cx="963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>
                <a:hlinkClick r:id="rId7"/>
              </a:rPr>
              <a:t>https://</a:t>
            </a:r>
            <a:r>
              <a:rPr lang="es-ES_tradnl" err="1">
                <a:hlinkClick r:id="rId7"/>
              </a:rPr>
              <a:t>www.geopop.it</a:t>
            </a:r>
            <a:r>
              <a:rPr lang="es-ES_tradnl">
                <a:hlinkClick r:id="rId7"/>
              </a:rPr>
              <a:t>/la-straordinaria-immagine-catturata-dal-telescopio-james-webb-mostra-i-pilastri-della-creazione/</a:t>
            </a:r>
            <a:endParaRPr lang="es-ES_tradnl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9BFB5A-60FE-4955-0FE9-AFE084C6995C}"/>
              </a:ext>
            </a:extLst>
          </p:cNvPr>
          <p:cNvSpPr txBox="1"/>
          <p:nvPr/>
        </p:nvSpPr>
        <p:spPr>
          <a:xfrm>
            <a:off x="1018674" y="5419902"/>
            <a:ext cx="1014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hlinkClick r:id="rId8"/>
              </a:rPr>
              <a:t>https://</a:t>
            </a:r>
            <a:r>
              <a:rPr lang="es-ES_tradnl" err="1">
                <a:hlinkClick r:id="rId8"/>
              </a:rPr>
              <a:t>www.dire.it</a:t>
            </a:r>
            <a:r>
              <a:rPr lang="es-ES_tradnl">
                <a:hlinkClick r:id="rId8"/>
              </a:rPr>
              <a:t>/18-07-2022/763322-lattesa-e-finita-ecco-le-foto-catturate-dal-james-webb-telescope/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64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847F5A-E3C2-1309-A5E3-9A7A650E32DF}"/>
              </a:ext>
            </a:extLst>
          </p:cNvPr>
          <p:cNvSpPr txBox="1"/>
          <p:nvPr/>
        </p:nvSpPr>
        <p:spPr>
          <a:xfrm>
            <a:off x="975967" y="575458"/>
            <a:ext cx="4597747" cy="720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kern="1200" dirty="0">
                <a:solidFill>
                  <a:schemeClr val="accent5"/>
                </a:solidFill>
                <a:effectLst/>
                <a:latin typeface="+mj-lt"/>
                <a:ea typeface="+mj-ea"/>
                <a:cs typeface="+mj-cs"/>
              </a:rPr>
              <a:t>ÍNDICE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658D63-6EC0-9F1E-84FC-319E38234C14}"/>
              </a:ext>
            </a:extLst>
          </p:cNvPr>
          <p:cNvSpPr txBox="1"/>
          <p:nvPr/>
        </p:nvSpPr>
        <p:spPr>
          <a:xfrm>
            <a:off x="975967" y="1750059"/>
            <a:ext cx="5120033" cy="5107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effectLst/>
              </a:rPr>
              <a:t>Presentación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effectLst/>
              </a:rPr>
              <a:t>Antecedentes históricos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effectLst/>
              </a:rPr>
              <a:t>Principios tecnoló</a:t>
            </a:r>
            <a:r>
              <a:rPr lang="es-ES_tradnl" sz="2400" dirty="0"/>
              <a:t>gicos</a:t>
            </a:r>
            <a:endParaRPr lang="es-ES_tradnl" sz="240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/>
              <a:t>Diferencias con el telescopio Hubble</a:t>
            </a:r>
            <a:r>
              <a:rPr lang="es-ES_tradnl" sz="2400" dirty="0">
                <a:effectLst/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effectLst/>
              </a:rPr>
              <a:t>Aplicaciones actuales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effectLst/>
              </a:rPr>
              <a:t>Curva de Gartner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/>
              <a:t>Expectativas</a:t>
            </a:r>
            <a:endParaRPr lang="es-ES_tradnl" sz="240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effectLst/>
              </a:rPr>
              <a:t>Conclusiones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effectLst/>
              </a:rPr>
              <a:t>Bibliografía</a:t>
            </a:r>
            <a:endParaRPr lang="es-ES_tradnl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475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&#10;">
            <a:extLst>
              <a:ext uri="{FF2B5EF4-FFF2-40B4-BE49-F238E27FC236}">
                <a16:creationId xmlns:a16="http://schemas.microsoft.com/office/drawing/2014/main" id="{4375C314-AEE1-0F4C-D7E0-5AA4295AD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7" r="22693"/>
          <a:stretch/>
        </p:blipFill>
        <p:spPr>
          <a:xfrm>
            <a:off x="6476011" y="1144895"/>
            <a:ext cx="5319062" cy="4208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CC21BF-7856-90E7-C798-E7740E35B584}"/>
              </a:ext>
            </a:extLst>
          </p:cNvPr>
          <p:cNvSpPr txBox="1"/>
          <p:nvPr/>
        </p:nvSpPr>
        <p:spPr>
          <a:xfrm>
            <a:off x="1013362" y="1536174"/>
            <a:ext cx="47026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0" i="0" u="none" strike="noStrike" dirty="0">
                <a:solidFill>
                  <a:srgbClr val="374151"/>
                </a:solidFill>
                <a:effectLst/>
              </a:rPr>
              <a:t>El Telescopio Espacial James Webb (JWST, por sus siglas en inglés) es un observatorio espacial desarrollado a través de la colaboración de 14 países. El JWST ofrece una resolución sin precedentes y permite una amplia gama de investigaciones en los campos de la astronomía. Desde el 25 de diciembre 2021 órbita en el espacio </a:t>
            </a:r>
            <a:endParaRPr lang="es-ES_tradnl" sz="2400" dirty="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AE9EBB-6D7B-CCA9-1922-8E8824812E48}"/>
              </a:ext>
            </a:extLst>
          </p:cNvPr>
          <p:cNvSpPr txBox="1"/>
          <p:nvPr/>
        </p:nvSpPr>
        <p:spPr>
          <a:xfrm>
            <a:off x="1013362" y="560120"/>
            <a:ext cx="303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u="sng" dirty="0">
                <a:solidFill>
                  <a:schemeClr val="accent5"/>
                </a:solidFill>
              </a:rPr>
              <a:t>Presentación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0D38E1-C648-E4C7-FC99-B4814AD96B80}"/>
              </a:ext>
            </a:extLst>
          </p:cNvPr>
          <p:cNvSpPr txBox="1"/>
          <p:nvPr/>
        </p:nvSpPr>
        <p:spPr>
          <a:xfrm>
            <a:off x="1008474" y="5475304"/>
            <a:ext cx="508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3"/>
              </a:rPr>
              <a:t>https://www.youtube.com/watch?v=4zbCEV9lV5I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31801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B4DCDA-C287-F81E-32F0-CAC641AD83A3}"/>
              </a:ext>
            </a:extLst>
          </p:cNvPr>
          <p:cNvSpPr txBox="1"/>
          <p:nvPr/>
        </p:nvSpPr>
        <p:spPr>
          <a:xfrm>
            <a:off x="1025594" y="423540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u="sng" dirty="0">
                <a:solidFill>
                  <a:schemeClr val="accent5"/>
                </a:solidFill>
                <a:effectLst/>
              </a:rPr>
              <a:t>Antecedentes históricos</a:t>
            </a:r>
            <a:endParaRPr lang="es-ES_tradnl" sz="3600" u="sng" dirty="0">
              <a:solidFill>
                <a:schemeClr val="accent5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8640CF-12AF-08EA-AB0B-D4D0B9AB1524}"/>
              </a:ext>
            </a:extLst>
          </p:cNvPr>
          <p:cNvSpPr txBox="1"/>
          <p:nvPr/>
        </p:nvSpPr>
        <p:spPr>
          <a:xfrm>
            <a:off x="1008474" y="1905506"/>
            <a:ext cx="50875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0" i="0" u="none" strike="noStrike" dirty="0">
                <a:solidFill>
                  <a:srgbClr val="202122"/>
                </a:solidFill>
                <a:effectLst/>
              </a:rPr>
              <a:t>El JWST se inició en 1996, denominado en principio Next </a:t>
            </a:r>
            <a:r>
              <a:rPr lang="es-ES_tradnl" sz="2400" b="0" i="0" u="none" strike="noStrike" dirty="0" err="1">
                <a:solidFill>
                  <a:srgbClr val="202122"/>
                </a:solidFill>
                <a:effectLst/>
              </a:rPr>
              <a:t>Generation</a:t>
            </a:r>
            <a:r>
              <a:rPr lang="es-ES_tradnl" sz="2400" b="0" i="0" u="none" strike="noStrike">
                <a:solidFill>
                  <a:srgbClr val="202122"/>
                </a:solidFill>
                <a:effectLst/>
              </a:rPr>
              <a:t> Space Telescope (NGST). En el 2002, se le cambió el nombre por el de </a:t>
            </a:r>
            <a:r>
              <a:rPr lang="es-ES_tradnl" sz="2400">
                <a:solidFill>
                  <a:srgbClr val="202122"/>
                </a:solidFill>
              </a:rPr>
              <a:t>James Webb, en honor al funcionario del gobierno estadounidense que fue segundo administrador de la NASA.</a:t>
            </a:r>
          </a:p>
        </p:txBody>
      </p:sp>
      <p:pic>
        <p:nvPicPr>
          <p:cNvPr id="3" name="Immagine 2" descr="Immagine che contiene Universo, Spazio esterno, astronomia, schermata&#10;&#10;Descrizione generata automaticamente">
            <a:extLst>
              <a:ext uri="{FF2B5EF4-FFF2-40B4-BE49-F238E27FC236}">
                <a16:creationId xmlns:a16="http://schemas.microsoft.com/office/drawing/2014/main" id="{F23127F8-7F7A-D687-CCE9-3023A66D2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69106" y="1406525"/>
            <a:ext cx="379730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2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8366950-1FE5-B149-3330-AC13ACF3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8" y="3429000"/>
            <a:ext cx="4015521" cy="312318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D488557-DFC0-38F4-D73B-28DD66E40E95}"/>
              </a:ext>
            </a:extLst>
          </p:cNvPr>
          <p:cNvSpPr txBox="1"/>
          <p:nvPr/>
        </p:nvSpPr>
        <p:spPr>
          <a:xfrm>
            <a:off x="1015434" y="226054"/>
            <a:ext cx="4665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u="sng">
                <a:solidFill>
                  <a:schemeClr val="accent5"/>
                </a:solidFill>
              </a:rPr>
              <a:t>Antecedentes históricos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F14AB2-4B92-EE73-287A-43AD065D3DED}"/>
              </a:ext>
            </a:extLst>
          </p:cNvPr>
          <p:cNvSpPr txBox="1"/>
          <p:nvPr/>
        </p:nvSpPr>
        <p:spPr>
          <a:xfrm>
            <a:off x="1015434" y="1019614"/>
            <a:ext cx="9027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/>
              <a:t>Su predecesor es el telescopio Hubble, puesto en órbita baja en 1990.</a:t>
            </a:r>
          </a:p>
          <a:p>
            <a:endParaRPr lang="es-ES_tradnl" sz="2400"/>
          </a:p>
          <a:p>
            <a:r>
              <a:rPr lang="es-ES_tradnl" sz="2400"/>
              <a:t>El telescopio Webb no sustituirá al Hubble: los dos instrumentos seguirán trabajando en paralelo, cada uno proporcionando información útil para una comprensión cada vez mejor del Universo.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85DDCF6-936B-CA33-8F36-0139E7B3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82" y="3429000"/>
            <a:ext cx="4799939" cy="31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66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8865DF-3424-D560-59D0-FF7F000AD841}"/>
              </a:ext>
            </a:extLst>
          </p:cNvPr>
          <p:cNvSpPr txBox="1"/>
          <p:nvPr/>
        </p:nvSpPr>
        <p:spPr>
          <a:xfrm>
            <a:off x="999269" y="132708"/>
            <a:ext cx="445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u="sng">
                <a:solidFill>
                  <a:schemeClr val="accent5"/>
                </a:solidFill>
                <a:effectLst/>
              </a:rPr>
              <a:t>Principios tecnológicos</a:t>
            </a:r>
          </a:p>
          <a:p>
            <a:endParaRPr lang="es-ES_tradnl"/>
          </a:p>
        </p:txBody>
      </p:sp>
      <p:pic>
        <p:nvPicPr>
          <p:cNvPr id="7" name="Immagine 6" descr="Immagine che contiene persona, interno, giallo&#10;&#10;Descrizione generata automaticamente">
            <a:extLst>
              <a:ext uri="{FF2B5EF4-FFF2-40B4-BE49-F238E27FC236}">
                <a16:creationId xmlns:a16="http://schemas.microsoft.com/office/drawing/2014/main" id="{1EAA1DEE-655B-2FE7-5703-5E68415F9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8374970" y="1105286"/>
            <a:ext cx="3485570" cy="464742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6FB5FA-2E38-67F5-ACAA-DEB08BE81FEB}"/>
              </a:ext>
            </a:extLst>
          </p:cNvPr>
          <p:cNvSpPr txBox="1"/>
          <p:nvPr/>
        </p:nvSpPr>
        <p:spPr>
          <a:xfrm rot="10800000" flipV="1">
            <a:off x="7745506" y="15446111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>
                <a:hlinkClick r:id="rId3" tooltip="https://www.flickr.com/photos/nasawebbtelescope/50013626436/"/>
              </a:rPr>
              <a:t>Questa foto</a:t>
            </a:r>
            <a:r>
              <a:rPr lang="es-ES_tradnl" sz="900"/>
              <a:t> di Autore sconosciuto è concesso in licenza da </a:t>
            </a:r>
            <a:r>
              <a:rPr lang="es-ES_tradnl" sz="900">
                <a:hlinkClick r:id="rId4" tooltip="https://creativecommons.org/licenses/by/3.0/"/>
              </a:rPr>
              <a:t>CC BY</a:t>
            </a:r>
            <a:endParaRPr lang="es-ES_tradnl" sz="9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67D1073-AD0D-8723-D6C4-4100F6C4F65F}"/>
              </a:ext>
            </a:extLst>
          </p:cNvPr>
          <p:cNvSpPr txBox="1"/>
          <p:nvPr/>
        </p:nvSpPr>
        <p:spPr>
          <a:xfrm>
            <a:off x="999269" y="961036"/>
            <a:ext cx="7043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0" i="0" u="none" strike="noStrike">
                <a:solidFill>
                  <a:srgbClr val="374151"/>
                </a:solidFill>
                <a:effectLst/>
              </a:rPr>
              <a:t>El Telescopio Espacial James Webb (JWST) se basa en tecnología avanzada para llevar a cabo observaciones astronómicas en el rango infrarrojo.</a:t>
            </a:r>
            <a:endParaRPr lang="es-ES_tradnl" sz="20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3DF4EB-5131-A609-2881-DDC7E0CE18EA}"/>
              </a:ext>
            </a:extLst>
          </p:cNvPr>
          <p:cNvSpPr txBox="1"/>
          <p:nvPr/>
        </p:nvSpPr>
        <p:spPr>
          <a:xfrm>
            <a:off x="999269" y="2077866"/>
            <a:ext cx="697808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b="1" i="0" u="none" strike="noStrike">
                <a:effectLst/>
              </a:rPr>
              <a:t>Espejo Primario Segmentado:</a:t>
            </a:r>
            <a:r>
              <a:rPr lang="es-ES_tradnl" sz="2000" b="0" i="0" u="none" strike="noStrike">
                <a:solidFill>
                  <a:srgbClr val="374151"/>
                </a:solidFill>
                <a:effectLst/>
              </a:rPr>
              <a:t> El JWST cuenta con un espejo primario compuesto por 18 segmentos hexagonales.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b="1" i="0" u="none" strike="noStrike">
                <a:solidFill>
                  <a:srgbClr val="374151"/>
                </a:solidFill>
                <a:effectLst/>
              </a:rPr>
              <a:t>Instrumentación en Infrarrojo:</a:t>
            </a:r>
            <a:r>
              <a:rPr lang="es-ES_tradnl" sz="2000" b="0" i="0" u="none" strike="noStrike">
                <a:solidFill>
                  <a:srgbClr val="374151"/>
                </a:solidFill>
                <a:effectLst/>
              </a:rPr>
              <a:t> Todos los instrumentos a bordo del JWST están diseñados para operar en el rango infrarrojo, permitiendo la observación de objetos astronómicos en longitudes de onda más largas que las del espectro visible.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b="1" i="0" u="none" strike="noStrike">
                <a:effectLst/>
              </a:rPr>
              <a:t>Sistema de Refrigeración Activa y Escudo Solar:</a:t>
            </a:r>
            <a:r>
              <a:rPr lang="es-ES_tradnl" sz="2000" b="0" i="0" u="none" strike="noStrike">
                <a:solidFill>
                  <a:srgbClr val="374151"/>
                </a:solidFill>
                <a:effectLst/>
              </a:rPr>
              <a:t> Dado que el telescopio está diseñado para observar en el infrarrojo, se necesita un extremadamente eficaz para reducir el "ruido </a:t>
            </a:r>
            <a:r>
              <a:rPr lang="es-ES_tradnl" sz="2000">
                <a:solidFill>
                  <a:srgbClr val="374151"/>
                </a:solidFill>
              </a:rPr>
              <a:t>térmico</a:t>
            </a:r>
            <a:r>
              <a:rPr lang="es-ES_tradnl" sz="2000" b="0" i="0" u="none" strike="noStrike">
                <a:solidFill>
                  <a:srgbClr val="374151"/>
                </a:solidFill>
                <a:effectLst/>
              </a:rPr>
              <a:t>" que podría interferir con las observaciones. El JWST utiliza un sistema de refrigeración activa con un escudo solar que protege a los instrumentos de la luz y el calor del Sol.</a:t>
            </a:r>
          </a:p>
        </p:txBody>
      </p:sp>
    </p:spTree>
    <p:extLst>
      <p:ext uri="{BB962C8B-B14F-4D97-AF65-F5344CB8AC3E}">
        <p14:creationId xmlns:p14="http://schemas.microsoft.com/office/powerpoint/2010/main" val="278190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16BE66-52C7-26C5-5C11-B1DAF0749F5D}"/>
              </a:ext>
            </a:extLst>
          </p:cNvPr>
          <p:cNvSpPr txBox="1"/>
          <p:nvPr/>
        </p:nvSpPr>
        <p:spPr>
          <a:xfrm>
            <a:off x="1010885" y="429126"/>
            <a:ext cx="712246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s-ES_tradnl" sz="3600" u="sng">
                <a:solidFill>
                  <a:schemeClr val="accent5"/>
                </a:solidFill>
              </a:rPr>
              <a:t>Diferencias con el telescopio Hubble</a:t>
            </a:r>
            <a:endParaRPr lang="es-ES_tradnl" sz="3600" u="sng">
              <a:solidFill>
                <a:schemeClr val="accent5"/>
              </a:solidFill>
              <a:effectLst/>
            </a:endParaRPr>
          </a:p>
        </p:txBody>
      </p:sp>
      <p:pic>
        <p:nvPicPr>
          <p:cNvPr id="2" name="Immagine 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72A8240-901B-4F45-E5CF-27AD59D35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49969" y="2992933"/>
            <a:ext cx="3435941" cy="343594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866649-7CF6-655F-C2A0-A6DC7DEA3176}"/>
              </a:ext>
            </a:extLst>
          </p:cNvPr>
          <p:cNvSpPr txBox="1"/>
          <p:nvPr/>
        </p:nvSpPr>
        <p:spPr>
          <a:xfrm>
            <a:off x="1010885" y="1354016"/>
            <a:ext cx="1073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/>
              <a:t>UBICACIÓN:</a:t>
            </a:r>
          </a:p>
          <a:p>
            <a:r>
              <a:rPr lang="es-ES_tradnl" sz="2400"/>
              <a:t>                - El Hubble órbita la Tierra a una altitud relativamente baja.</a:t>
            </a:r>
          </a:p>
          <a:p>
            <a:r>
              <a:rPr lang="es-ES_tradnl" sz="2400"/>
              <a:t>                - El Webb está ubicado en el punto de Lagrange L2 (1 millón de km)</a:t>
            </a:r>
          </a:p>
        </p:txBody>
      </p:sp>
    </p:spTree>
    <p:extLst>
      <p:ext uri="{BB962C8B-B14F-4D97-AF65-F5344CB8AC3E}">
        <p14:creationId xmlns:p14="http://schemas.microsoft.com/office/powerpoint/2010/main" val="211675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0C52476-382A-92BA-E169-B74F67ED09FC}"/>
              </a:ext>
            </a:extLst>
          </p:cNvPr>
          <p:cNvSpPr txBox="1"/>
          <p:nvPr/>
        </p:nvSpPr>
        <p:spPr>
          <a:xfrm>
            <a:off x="1010885" y="446711"/>
            <a:ext cx="712246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s-ES_tradnl" sz="3600" u="sng">
                <a:solidFill>
                  <a:schemeClr val="accent5"/>
                </a:solidFill>
              </a:rPr>
              <a:t>Diferencias con el telescopio Hubble</a:t>
            </a:r>
            <a:endParaRPr lang="es-ES_tradnl" sz="3600" u="sng">
              <a:solidFill>
                <a:schemeClr val="accent5"/>
              </a:solidFill>
              <a:effectLst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88CD89-84B7-8CDB-0B0E-F3E0B91A86E5}"/>
              </a:ext>
            </a:extLst>
          </p:cNvPr>
          <p:cNvSpPr txBox="1"/>
          <p:nvPr/>
        </p:nvSpPr>
        <p:spPr>
          <a:xfrm>
            <a:off x="993299" y="1512277"/>
            <a:ext cx="11181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/>
              <a:t>DURACIÓN DE LA MISIÓN:</a:t>
            </a:r>
          </a:p>
          <a:p>
            <a:r>
              <a:rPr lang="es-ES_tradnl" sz="2400"/>
              <a:t>                  - El Hubble fue lanzado en 1990 y sigue orbitando</a:t>
            </a:r>
          </a:p>
          <a:p>
            <a:r>
              <a:rPr lang="es-ES_tradnl" sz="2400"/>
              <a:t>                  - El JWST órbita desde el 25 diciembre 2021 para una misión de al menos 10 		       años, con posibilidad de extender su vida útil</a:t>
            </a:r>
          </a:p>
        </p:txBody>
      </p:sp>
      <p:pic>
        <p:nvPicPr>
          <p:cNvPr id="7" name="Immagine 6" descr="Immagine che contiene palla&#10;&#10;Descrizione generata automaticamente">
            <a:extLst>
              <a:ext uri="{FF2B5EF4-FFF2-40B4-BE49-F238E27FC236}">
                <a16:creationId xmlns:a16="http://schemas.microsoft.com/office/drawing/2014/main" id="{2972AC4E-B9C2-2B55-AFEA-C46D8D1A1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26644" y="3235570"/>
            <a:ext cx="4138712" cy="33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9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F31B5E9-6361-CA33-59A7-EA558DDC18E5}"/>
              </a:ext>
            </a:extLst>
          </p:cNvPr>
          <p:cNvSpPr txBox="1"/>
          <p:nvPr/>
        </p:nvSpPr>
        <p:spPr>
          <a:xfrm>
            <a:off x="1020016" y="445168"/>
            <a:ext cx="712246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s-ES_tradnl" sz="3600" u="sng">
                <a:solidFill>
                  <a:schemeClr val="accent5"/>
                </a:solidFill>
              </a:rPr>
              <a:t>Diferencias con el telescopio Hubble</a:t>
            </a:r>
            <a:endParaRPr lang="es-ES_tradnl" sz="3600" u="sng">
              <a:solidFill>
                <a:schemeClr val="accent5"/>
              </a:solidFill>
              <a:effectLst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F4DCC2E-ED83-B12C-8D6D-BECAB927D5C4}"/>
              </a:ext>
            </a:extLst>
          </p:cNvPr>
          <p:cNvSpPr txBox="1"/>
          <p:nvPr/>
        </p:nvSpPr>
        <p:spPr>
          <a:xfrm>
            <a:off x="1130968" y="1323474"/>
            <a:ext cx="104995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/>
              <a:t>DIMENSIONES Y ESPEJO:</a:t>
            </a:r>
          </a:p>
          <a:p>
            <a:pPr lvl="2"/>
            <a:r>
              <a:rPr lang="es-ES_tradnl" sz="2400"/>
              <a:t>- El Hubble tiene una masa de en torno a 11 toneladas. Es de forma cilíndrica, con una longitud de 13,2 metros y un diámetro máximo de 4,2.</a:t>
            </a:r>
          </a:p>
          <a:p>
            <a:pPr lvl="2"/>
            <a:r>
              <a:rPr lang="es-ES_tradnl" sz="2400"/>
              <a:t>- El Webb tiene una masa de la mitad del Hubble, aunque su espejo primario tiene un área de recolección aproximadamente cinco veces mayor</a:t>
            </a:r>
          </a:p>
          <a:p>
            <a:pPr lvl="2"/>
            <a:endParaRPr lang="es-ES_tradnl"/>
          </a:p>
        </p:txBody>
      </p:sp>
      <p:pic>
        <p:nvPicPr>
          <p:cNvPr id="2" name="Immagine 1" descr="Immagine che contiene tamburo, luce, soffitto, interno&#10;&#10;Descrizione generata automaticamente">
            <a:extLst>
              <a:ext uri="{FF2B5EF4-FFF2-40B4-BE49-F238E27FC236}">
                <a16:creationId xmlns:a16="http://schemas.microsoft.com/office/drawing/2014/main" id="{37B5CD0E-A0AF-5CD6-5BBA-4163A9FD8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6778" y="3539465"/>
            <a:ext cx="3978443" cy="29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34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924</Words>
  <Application>Microsoft Macintosh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Work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MIRRA</dc:creator>
  <cp:lastModifiedBy>FRANCESCO MIRRA</cp:lastModifiedBy>
  <cp:revision>31</cp:revision>
  <cp:lastPrinted>2023-11-20T11:15:23Z</cp:lastPrinted>
  <dcterms:created xsi:type="dcterms:W3CDTF">2023-11-06T12:02:35Z</dcterms:created>
  <dcterms:modified xsi:type="dcterms:W3CDTF">2023-12-17T16:15:51Z</dcterms:modified>
</cp:coreProperties>
</file>